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94"/>
  </p:normalViewPr>
  <p:slideViewPr>
    <p:cSldViewPr snapToGrid="0">
      <p:cViewPr>
        <p:scale>
          <a:sx n="98" d="100"/>
          <a:sy n="98" d="100"/>
        </p:scale>
        <p:origin x="14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jpeg>
</file>

<file path=ppt/media/image12.jpeg>
</file>

<file path=ppt/media/image13.jpeg>
</file>

<file path=ppt/media/image1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88B6A-50F4-1CA1-53A4-52CC1B3989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51E036-EF36-C217-8834-CDEE1DF3D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0D4D-63B4-9648-04BE-B7F0C15F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8F96F-6AFC-5F47-51CE-A7226A8A6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86BDF-0FC2-30BE-1011-F74F3D6DF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612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7A315-6901-1673-3C66-74FD3F674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51BC43-D506-787F-952A-F88C2A1B8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3E28E-668B-DD0C-2A2B-0FDA2F539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1379C-372C-DDD7-DEB7-12B68AEE1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DB9C1-D261-743F-BD31-BD5042F3F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09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B3B707-F4FD-8C62-9D2E-AE5AF60886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330D88-9B35-A708-7509-30E67A7383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BEB17-F41C-E384-A71C-806D7A2BA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335DC-5510-5CB6-88B1-05788B933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476B7-D77D-65BA-038C-90B8B0992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35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C19BB-6AF9-0126-756D-D0182B965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0F3E8-79D0-C6E6-FC33-E5BDE9CD3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71504-D176-2EDB-11AF-A6C3E7E4A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D28A8-9D3E-E1AE-7148-2827D5949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F9516-E1EA-49B9-BF26-70447E8D1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813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13CE0-49A7-7CF0-E930-830836245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BBBEF-F1DD-8B90-68DC-E0B1E10A41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6AF0C-F586-726B-AB01-1F659FAB8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14CB3-E073-D781-0B56-B0A9BC65A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FF980-019C-3D17-247D-8798E7D5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266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C0693-94E0-4F61-7C29-86BF4599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C86C4-1DF9-685C-09FB-366BFDFA9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0D417-705A-9956-7B15-256727F58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DC4A69-D029-4CEF-CA0B-8FDC00EFE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6B23E-D085-0BC8-3C20-28EAD9A73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3099F-0D1A-B7D2-A4C6-81A0552B4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95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1B5C3-ADB1-9DE7-A44C-C598A49BC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99E20-0102-BC77-DC8F-4F749E33F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54F70-A185-33BE-931D-D9F2EC4734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589AB-8915-0C08-FAF8-50B8A9177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B2A39E-40C4-0C87-F89F-DA5478AD6D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FE6116-9D73-A330-AB71-61AA3B1B7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C4F45A-CF5A-59CE-5893-3EF741758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295F9D-A726-650F-5202-CCE198CEB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07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CD87F-4821-2449-BC19-24037E293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5EEB9-3E41-B62F-D114-A78E612CB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147A86-C14E-1BF9-CEED-26D4D869B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5B2FB-0C3C-69B1-EEE3-E0E7F9093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371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D57009-66EB-4182-5011-0EFEB7BF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932D4B-7BB5-C690-3738-08BE91BEF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5EDC26-F535-D6F1-05DD-71462A20E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13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B36B0-76E1-7916-F6B2-8D2E6B5A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F0943-D13D-420E-E087-29C546DF2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8F5540-FCA5-87C8-1BF2-BFA79C6349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EC252D-A7F8-5FEE-236E-B905B8208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F0D335-C364-B7F5-5B88-038F77013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105CE-2E0F-EEDE-D82E-D7F6E1276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100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BA3E6-675F-1AA7-A46D-6389BA478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E904B7-5DC1-827A-C8F1-1A9163ED54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210BD3-6041-A190-A818-BAA7888C6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C9E69-2101-9CCF-4D38-A08957C6E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C46DF6-6109-DF86-4CC6-90701FC9A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3287C0-79B4-9F04-83D3-728FD7464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88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280437-86B0-C0CA-2B60-A589D09BE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D29462-8783-06F3-5BE3-7FA93BF99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1D551-42D1-8305-416F-C853091581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FBF9-06B4-4E48-8B62-0F86AA6378C5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C3C2F-B2FA-2050-828E-AF28A19AEF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F3CEC-A135-151C-E183-07C69FA03D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BDF72-84E0-4248-A8BA-50F6115CB7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05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A0A897C-63E3-0F68-49F8-11F8A75A89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8240401"/>
              </p:ext>
            </p:extLst>
          </p:nvPr>
        </p:nvGraphicFramePr>
        <p:xfrm>
          <a:off x="1416000" y="1921897"/>
          <a:ext cx="9360000" cy="2804160"/>
        </p:xfrm>
        <a:graphic>
          <a:graphicData uri="http://schemas.openxmlformats.org/drawingml/2006/table">
            <a:tbl>
              <a:tblPr/>
              <a:tblGrid>
                <a:gridCol w="4680000">
                  <a:extLst>
                    <a:ext uri="{9D8B030D-6E8A-4147-A177-3AD203B41FA5}">
                      <a16:colId xmlns:a16="http://schemas.microsoft.com/office/drawing/2014/main" val="100750365"/>
                    </a:ext>
                  </a:extLst>
                </a:gridCol>
                <a:gridCol w="4680000">
                  <a:extLst>
                    <a:ext uri="{9D8B030D-6E8A-4147-A177-3AD203B41FA5}">
                      <a16:colId xmlns:a16="http://schemas.microsoft.com/office/drawing/2014/main" val="2852654679"/>
                    </a:ext>
                  </a:extLst>
                </a:gridCol>
              </a:tblGrid>
              <a:tr h="350520">
                <a:tc>
                  <a:txBody>
                    <a:bodyPr/>
                    <a:lstStyle/>
                    <a:p>
                      <a:pPr algn="l"/>
                      <a:r>
                        <a:rPr lang="en-GB" sz="17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Energy Supplier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7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API Available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621820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British Gas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1354934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EDF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8187461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Scottish Power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8035759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SSE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540714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EON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217666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OVO Energy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2595075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Octopus Energy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712476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235AE71-903F-D725-6ABE-EDDEC6CF2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596" y="2121010"/>
            <a:ext cx="0" cy="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067529-37AE-A3E8-BD80-221D7A874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270" y="4821056"/>
            <a:ext cx="7772400" cy="238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90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dboard box with a device inside&#10;&#10;Description automatically generated with medium confidence">
            <a:extLst>
              <a:ext uri="{FF2B5EF4-FFF2-40B4-BE49-F238E27FC236}">
                <a16:creationId xmlns:a16="http://schemas.microsoft.com/office/drawing/2014/main" id="{790B05EC-3A71-D6B4-EAB3-89438FD33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44773"/>
            <a:ext cx="7772400" cy="53684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D8547A-3E9F-07C8-B2E4-F5E1A818EB90}"/>
              </a:ext>
            </a:extLst>
          </p:cNvPr>
          <p:cNvSpPr txBox="1"/>
          <p:nvPr/>
        </p:nvSpPr>
        <p:spPr>
          <a:xfrm>
            <a:off x="5558833" y="440752"/>
            <a:ext cx="1114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Cover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666F36E-992D-F2C7-8DB7-F3131E43DDC9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828298" y="810084"/>
            <a:ext cx="287867" cy="3288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F5A2529-F97E-BCB7-24AC-132542CBCE58}"/>
              </a:ext>
            </a:extLst>
          </p:cNvPr>
          <p:cNvSpPr txBox="1"/>
          <p:nvPr/>
        </p:nvSpPr>
        <p:spPr>
          <a:xfrm>
            <a:off x="7892730" y="5086775"/>
            <a:ext cx="1175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Side Cover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7ECC017-C352-0B2B-6DF4-4BA5F2D96CEE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7537269" y="4924697"/>
            <a:ext cx="355461" cy="34674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8E4C6AB-EBC6-08BF-D7C5-BA9ED0601EB9}"/>
              </a:ext>
            </a:extLst>
          </p:cNvPr>
          <p:cNvSpPr txBox="1"/>
          <p:nvPr/>
        </p:nvSpPr>
        <p:spPr>
          <a:xfrm>
            <a:off x="2375850" y="4924697"/>
            <a:ext cx="1280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Front Cover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FFC8B74-DA30-2CF2-06BD-7A45B34592C6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3015865" y="4702629"/>
            <a:ext cx="535243" cy="22206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BF7DB01-1278-FB71-A917-2DBC8EDC4E1B}"/>
              </a:ext>
            </a:extLst>
          </p:cNvPr>
          <p:cNvSpPr txBox="1"/>
          <p:nvPr/>
        </p:nvSpPr>
        <p:spPr>
          <a:xfrm>
            <a:off x="4621172" y="6047915"/>
            <a:ext cx="18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Components Base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C07B2E6-F9AE-3594-43C2-71AE582B2ABB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5558833" y="5682343"/>
            <a:ext cx="0" cy="36557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A4D4B53-D242-E6EF-945E-DAC1C453F1B7}"/>
              </a:ext>
            </a:extLst>
          </p:cNvPr>
          <p:cNvSpPr txBox="1"/>
          <p:nvPr/>
        </p:nvSpPr>
        <p:spPr>
          <a:xfrm>
            <a:off x="8459520" y="2203080"/>
            <a:ext cx="1216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 Cover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906A396-7EC4-78AE-412E-B2D59387CBBE}"/>
              </a:ext>
            </a:extLst>
          </p:cNvPr>
          <p:cNvCxnSpPr>
            <a:cxnSpLocks/>
          </p:cNvCxnSpPr>
          <p:nvPr/>
        </p:nvCxnSpPr>
        <p:spPr>
          <a:xfrm flipH="1">
            <a:off x="8059783" y="2387746"/>
            <a:ext cx="39973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4241B994-721A-C924-5E63-4916B67DBB32}"/>
              </a:ext>
            </a:extLst>
          </p:cNvPr>
          <p:cNvSpPr txBox="1"/>
          <p:nvPr/>
        </p:nvSpPr>
        <p:spPr>
          <a:xfrm>
            <a:off x="1087564" y="2064580"/>
            <a:ext cx="18447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Microcontroller </a:t>
            </a:r>
          </a:p>
          <a:p>
            <a:r>
              <a:rPr lang="en-US" dirty="0"/>
              <a:t>with motor shield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E6458BD-AB4E-8024-817C-32A8879C6CB6}"/>
              </a:ext>
            </a:extLst>
          </p:cNvPr>
          <p:cNvCxnSpPr>
            <a:cxnSpLocks/>
          </p:cNvCxnSpPr>
          <p:nvPr/>
        </p:nvCxnSpPr>
        <p:spPr>
          <a:xfrm>
            <a:off x="2932300" y="2387745"/>
            <a:ext cx="1688872" cy="90053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57E8CF6-0729-BBA1-ABF2-588A70FD0808}"/>
              </a:ext>
            </a:extLst>
          </p:cNvPr>
          <p:cNvSpPr txBox="1"/>
          <p:nvPr/>
        </p:nvSpPr>
        <p:spPr>
          <a:xfrm>
            <a:off x="7178476" y="5790060"/>
            <a:ext cx="1711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Power Jack Base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23B1C51-BF45-11C4-BD1E-AC5812D81ACF}"/>
              </a:ext>
            </a:extLst>
          </p:cNvPr>
          <p:cNvCxnSpPr>
            <a:cxnSpLocks/>
            <a:stCxn id="30" idx="1"/>
          </p:cNvCxnSpPr>
          <p:nvPr/>
        </p:nvCxnSpPr>
        <p:spPr>
          <a:xfrm flipH="1" flipV="1">
            <a:off x="6116165" y="4813663"/>
            <a:ext cx="1062311" cy="11610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0167B47-96E0-FAF4-781B-8163A55DCE85}"/>
              </a:ext>
            </a:extLst>
          </p:cNvPr>
          <p:cNvSpPr txBox="1"/>
          <p:nvPr/>
        </p:nvSpPr>
        <p:spPr>
          <a:xfrm>
            <a:off x="2674761" y="1714392"/>
            <a:ext cx="1217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Power Jack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25B4E5B-F3C2-93A7-3F96-4C0235D04153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3892210" y="1899058"/>
            <a:ext cx="2570085" cy="152994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7998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EB7093E-87C6-ACC4-4803-73366F955F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080969"/>
              </p:ext>
            </p:extLst>
          </p:nvPr>
        </p:nvGraphicFramePr>
        <p:xfrm>
          <a:off x="2991394" y="1172340"/>
          <a:ext cx="6758700" cy="4351339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126450">
                  <a:extLst>
                    <a:ext uri="{9D8B030D-6E8A-4147-A177-3AD203B41FA5}">
                      <a16:colId xmlns:a16="http://schemas.microsoft.com/office/drawing/2014/main" val="1436371695"/>
                    </a:ext>
                  </a:extLst>
                </a:gridCol>
                <a:gridCol w="1126450">
                  <a:extLst>
                    <a:ext uri="{9D8B030D-6E8A-4147-A177-3AD203B41FA5}">
                      <a16:colId xmlns:a16="http://schemas.microsoft.com/office/drawing/2014/main" val="3595217668"/>
                    </a:ext>
                  </a:extLst>
                </a:gridCol>
                <a:gridCol w="1126450">
                  <a:extLst>
                    <a:ext uri="{9D8B030D-6E8A-4147-A177-3AD203B41FA5}">
                      <a16:colId xmlns:a16="http://schemas.microsoft.com/office/drawing/2014/main" val="2352986838"/>
                    </a:ext>
                  </a:extLst>
                </a:gridCol>
                <a:gridCol w="1126450">
                  <a:extLst>
                    <a:ext uri="{9D8B030D-6E8A-4147-A177-3AD203B41FA5}">
                      <a16:colId xmlns:a16="http://schemas.microsoft.com/office/drawing/2014/main" val="232817123"/>
                    </a:ext>
                  </a:extLst>
                </a:gridCol>
                <a:gridCol w="1126450">
                  <a:extLst>
                    <a:ext uri="{9D8B030D-6E8A-4147-A177-3AD203B41FA5}">
                      <a16:colId xmlns:a16="http://schemas.microsoft.com/office/drawing/2014/main" val="3636553054"/>
                    </a:ext>
                  </a:extLst>
                </a:gridCol>
                <a:gridCol w="1126450">
                  <a:extLst>
                    <a:ext uri="{9D8B030D-6E8A-4147-A177-3AD203B41FA5}">
                      <a16:colId xmlns:a16="http://schemas.microsoft.com/office/drawing/2014/main" val="2521449179"/>
                    </a:ext>
                  </a:extLst>
                </a:gridCol>
              </a:tblGrid>
              <a:tr h="376042">
                <a:tc>
                  <a:txBody>
                    <a:bodyPr/>
                    <a:lstStyle/>
                    <a:p>
                      <a:pPr fontAlgn="b"/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</a:p>
                  </a:txBody>
                  <a:tcPr marL="53720" marR="53720" marT="26860" marB="2686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GB" sz="11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CPU</a:t>
                      </a:r>
                    </a:p>
                  </a:txBody>
                  <a:tcPr marL="53720" marR="53720" marT="26860" marB="2686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Memory</a:t>
                      </a:r>
                    </a:p>
                  </a:txBody>
                  <a:tcPr marL="53720" marR="53720" marT="26860" marB="2686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Flash Memory</a:t>
                      </a:r>
                    </a:p>
                  </a:txBody>
                  <a:tcPr marL="53720" marR="53720" marT="26860" marB="2686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Price</a:t>
                      </a:r>
                    </a:p>
                  </a:txBody>
                  <a:tcPr marL="53720" marR="53720" marT="26860" marB="2686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GB" sz="11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Release Date</a:t>
                      </a:r>
                    </a:p>
                  </a:txBody>
                  <a:tcPr marL="53720" marR="53720" marT="26860" marB="2686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4560748"/>
                  </a:ext>
                </a:extLst>
              </a:tr>
              <a:tr h="537202"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Arduino Uno</a:t>
                      </a:r>
                    </a:p>
                  </a:txBody>
                  <a:tcPr marL="53720" marR="53720" marT="26860" marB="26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ATmega328P (8-bit)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KB SRAM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 KB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$20 - $25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2010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345777"/>
                  </a:ext>
                </a:extLst>
              </a:tr>
              <a:tr h="537202"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Arduino Mega 2560</a:t>
                      </a:r>
                    </a:p>
                  </a:txBody>
                  <a:tcPr marL="53720" marR="53720" marT="26860" marB="26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ATmega2560 (8-bit)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 KB SRAM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256 KB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$40 - $60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2010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5687486"/>
                  </a:ext>
                </a:extLst>
              </a:tr>
              <a:tr h="859524"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ESP32</a:t>
                      </a:r>
                    </a:p>
                  </a:txBody>
                  <a:tcPr marL="53720" marR="53720" marT="26860" marB="26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Xtensa LX6 dual-core (32-bit)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520 KB SRAM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 to 16 MB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$5 - $10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2016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8082746"/>
                  </a:ext>
                </a:extLst>
              </a:tr>
              <a:tr h="698363"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STM32F103 (Blue Pill)</a:t>
                      </a:r>
                    </a:p>
                  </a:txBody>
                  <a:tcPr marL="53720" marR="53720" marT="26860" marB="26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ARM Cortex-M3 (32-bit)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 KB SRAM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 KB - 128 KB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$2 - $5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2007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0379320"/>
                  </a:ext>
                </a:extLst>
              </a:tr>
              <a:tr h="1343006"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Raspberry Pi 4B</a:t>
                      </a:r>
                    </a:p>
                  </a:txBody>
                  <a:tcPr marL="53720" marR="53720" marT="26860" marB="26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Broadcom BCM2711, Quad-core Cortex-A72 (64-bit)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GB - 8 GB DDR4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built-in flash (MicroSD card for storage)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$35 (2GB) - $75 (8GB)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2019</a:t>
                      </a:r>
                    </a:p>
                  </a:txBody>
                  <a:tcPr marL="53720" marR="53720" marT="26860" marB="2686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9672552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96789347-46D1-AE94-15A8-A1B236821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788" y="17446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466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F933E0B5-4F3F-CD44-9157-53BFF9115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866" y="209550"/>
            <a:ext cx="38354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EF5F42AB-FDE9-3924-6EAE-8CA0BFBE2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266" y="209550"/>
            <a:ext cx="3835400" cy="643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7415BB-69CA-B361-5E4D-CDA25E95B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8101" y="209550"/>
            <a:ext cx="76835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753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building&#10;&#10;Description automatically generated">
            <a:extLst>
              <a:ext uri="{FF2B5EF4-FFF2-40B4-BE49-F238E27FC236}">
                <a16:creationId xmlns:a16="http://schemas.microsoft.com/office/drawing/2014/main" id="{4BBB85A4-3CB9-4E34-F01A-8B7F23AAC9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91" b="14475"/>
          <a:stretch/>
        </p:blipFill>
        <p:spPr>
          <a:xfrm>
            <a:off x="2667000" y="1267097"/>
            <a:ext cx="6858000" cy="475488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9B09F48-CB53-F390-DF94-55886E6D7354}"/>
              </a:ext>
            </a:extLst>
          </p:cNvPr>
          <p:cNvSpPr/>
          <p:nvPr/>
        </p:nvSpPr>
        <p:spPr>
          <a:xfrm>
            <a:off x="5873932" y="4846320"/>
            <a:ext cx="222068" cy="22206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34F763F-869C-7A9B-5F5C-6AC18FC157F6}"/>
              </a:ext>
            </a:extLst>
          </p:cNvPr>
          <p:cNvSpPr/>
          <p:nvPr/>
        </p:nvSpPr>
        <p:spPr>
          <a:xfrm>
            <a:off x="6509658" y="2647406"/>
            <a:ext cx="222068" cy="22206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38355B1-F7EF-1235-098C-92BB81C4A36A}"/>
              </a:ext>
            </a:extLst>
          </p:cNvPr>
          <p:cNvSpPr/>
          <p:nvPr/>
        </p:nvSpPr>
        <p:spPr>
          <a:xfrm>
            <a:off x="5277395" y="1950720"/>
            <a:ext cx="222068" cy="22206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4151F4-F507-2947-3358-03443E1DA394}"/>
              </a:ext>
            </a:extLst>
          </p:cNvPr>
          <p:cNvSpPr txBox="1"/>
          <p:nvPr/>
        </p:nvSpPr>
        <p:spPr>
          <a:xfrm>
            <a:off x="4879064" y="1054911"/>
            <a:ext cx="178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Soldering Station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88007A8-EDFF-8CE3-B514-66DEDB2F68BE}"/>
              </a:ext>
            </a:extLst>
          </p:cNvPr>
          <p:cNvCxnSpPr>
            <a:cxnSpLocks/>
            <a:stCxn id="9" idx="2"/>
            <a:endCxn id="8" idx="0"/>
          </p:cNvCxnSpPr>
          <p:nvPr/>
        </p:nvCxnSpPr>
        <p:spPr>
          <a:xfrm flipH="1">
            <a:off x="5388429" y="1424243"/>
            <a:ext cx="381200" cy="5264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0C8E2FA-6485-23EF-A58F-1C1B8B6AF6EA}"/>
              </a:ext>
            </a:extLst>
          </p:cNvPr>
          <p:cNvSpPr txBox="1"/>
          <p:nvPr/>
        </p:nvSpPr>
        <p:spPr>
          <a:xfrm>
            <a:off x="7219293" y="2177142"/>
            <a:ext cx="9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Two TVs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B83495A-00D5-C0A1-8E1E-6AB09764B287}"/>
              </a:ext>
            </a:extLst>
          </p:cNvPr>
          <p:cNvCxnSpPr>
            <a:cxnSpLocks/>
            <a:stCxn id="13" idx="1"/>
            <a:endCxn id="7" idx="6"/>
          </p:cNvCxnSpPr>
          <p:nvPr/>
        </p:nvCxnSpPr>
        <p:spPr>
          <a:xfrm flipH="1">
            <a:off x="6731726" y="2361808"/>
            <a:ext cx="487567" cy="3966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EA436EE-7EEC-D869-3EB3-6821FE01FA46}"/>
              </a:ext>
            </a:extLst>
          </p:cNvPr>
          <p:cNvSpPr txBox="1"/>
          <p:nvPr/>
        </p:nvSpPr>
        <p:spPr>
          <a:xfrm>
            <a:off x="6509658" y="5369836"/>
            <a:ext cx="1703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Four 3D Printers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241DCD2-1E9D-E37C-F22A-1E53A8083537}"/>
              </a:ext>
            </a:extLst>
          </p:cNvPr>
          <p:cNvCxnSpPr>
            <a:cxnSpLocks/>
            <a:stCxn id="18" idx="1"/>
            <a:endCxn id="6" idx="5"/>
          </p:cNvCxnSpPr>
          <p:nvPr/>
        </p:nvCxnSpPr>
        <p:spPr>
          <a:xfrm flipH="1" flipV="1">
            <a:off x="6063479" y="5035867"/>
            <a:ext cx="446179" cy="5186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148228A-B317-8A25-156F-A03B062BD079}"/>
              </a:ext>
            </a:extLst>
          </p:cNvPr>
          <p:cNvCxnSpPr/>
          <p:nvPr/>
        </p:nvCxnSpPr>
        <p:spPr>
          <a:xfrm>
            <a:off x="3265714" y="1898468"/>
            <a:ext cx="3657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42EDCA8-E218-6C0C-DECB-182D40CFED61}"/>
              </a:ext>
            </a:extLst>
          </p:cNvPr>
          <p:cNvCxnSpPr>
            <a:cxnSpLocks/>
          </p:cNvCxnSpPr>
          <p:nvPr/>
        </p:nvCxnSpPr>
        <p:spPr>
          <a:xfrm>
            <a:off x="3265714" y="1898468"/>
            <a:ext cx="0" cy="34117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ADF7112-CB7E-0DBD-6D76-2C589B8672E6}"/>
              </a:ext>
            </a:extLst>
          </p:cNvPr>
          <p:cNvCxnSpPr>
            <a:cxnSpLocks/>
          </p:cNvCxnSpPr>
          <p:nvPr/>
        </p:nvCxnSpPr>
        <p:spPr>
          <a:xfrm>
            <a:off x="3265714" y="5310186"/>
            <a:ext cx="54920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8BEEEC8-F3F8-5D96-C3FF-33FB0EC1B84A}"/>
              </a:ext>
            </a:extLst>
          </p:cNvPr>
          <p:cNvCxnSpPr>
            <a:cxnSpLocks/>
          </p:cNvCxnSpPr>
          <p:nvPr/>
        </p:nvCxnSpPr>
        <p:spPr>
          <a:xfrm>
            <a:off x="6923314" y="1898468"/>
            <a:ext cx="1834412" cy="34117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1884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6746EB-500A-5804-E07F-3FA0F4BB3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1996678"/>
            <a:ext cx="4648200" cy="2578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E4ED71-CCDE-5B2C-997F-BDB5C1313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1688" y="4861322"/>
            <a:ext cx="7772400" cy="172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790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0B788A4-B460-79CE-553A-F724DFB974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373027"/>
              </p:ext>
            </p:extLst>
          </p:nvPr>
        </p:nvGraphicFramePr>
        <p:xfrm>
          <a:off x="1562538" y="1828800"/>
          <a:ext cx="9066924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2308">
                  <a:extLst>
                    <a:ext uri="{9D8B030D-6E8A-4147-A177-3AD203B41FA5}">
                      <a16:colId xmlns:a16="http://schemas.microsoft.com/office/drawing/2014/main" val="2882348267"/>
                    </a:ext>
                  </a:extLst>
                </a:gridCol>
                <a:gridCol w="3022308">
                  <a:extLst>
                    <a:ext uri="{9D8B030D-6E8A-4147-A177-3AD203B41FA5}">
                      <a16:colId xmlns:a16="http://schemas.microsoft.com/office/drawing/2014/main" val="133314180"/>
                    </a:ext>
                  </a:extLst>
                </a:gridCol>
                <a:gridCol w="3022308">
                  <a:extLst>
                    <a:ext uri="{9D8B030D-6E8A-4147-A177-3AD203B41FA5}">
                      <a16:colId xmlns:a16="http://schemas.microsoft.com/office/drawing/2014/main" val="2573456688"/>
                    </a:ext>
                  </a:extLst>
                </a:gridCol>
              </a:tblGrid>
              <a:tr h="34926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Materials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Test Purpose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8430303"/>
                  </a:ext>
                </a:extLst>
              </a:tr>
              <a:tr h="86120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Prototype 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Wood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To test the flexibility of the wood material for the marble track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6459131"/>
                  </a:ext>
                </a:extLst>
              </a:tr>
              <a:tr h="60284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Prototype 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Wood, Acrylic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test the look and feel of the acrylic material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1410022"/>
                  </a:ext>
                </a:extLst>
              </a:tr>
              <a:tr h="60284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Prototype 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Wood, Acrylic, Plastic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test marble storage and test the feeding system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7000436"/>
                  </a:ext>
                </a:extLst>
              </a:tr>
              <a:tr h="60284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Prototype 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Wood, Acrylic, Plastic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To test a cover and controlling system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9027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5455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6F06579-27CB-7CB1-07DA-7F648FD4A4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757020"/>
              </p:ext>
            </p:extLst>
          </p:nvPr>
        </p:nvGraphicFramePr>
        <p:xfrm>
          <a:off x="838200" y="1985804"/>
          <a:ext cx="8292549" cy="1800917"/>
        </p:xfrm>
        <a:graphic>
          <a:graphicData uri="http://schemas.openxmlformats.org/drawingml/2006/table">
            <a:tbl>
              <a:tblPr/>
              <a:tblGrid>
                <a:gridCol w="2764183">
                  <a:extLst>
                    <a:ext uri="{9D8B030D-6E8A-4147-A177-3AD203B41FA5}">
                      <a16:colId xmlns:a16="http://schemas.microsoft.com/office/drawing/2014/main" val="864201697"/>
                    </a:ext>
                  </a:extLst>
                </a:gridCol>
                <a:gridCol w="2764183">
                  <a:extLst>
                    <a:ext uri="{9D8B030D-6E8A-4147-A177-3AD203B41FA5}">
                      <a16:colId xmlns:a16="http://schemas.microsoft.com/office/drawing/2014/main" val="1057413057"/>
                    </a:ext>
                  </a:extLst>
                </a:gridCol>
                <a:gridCol w="2764183">
                  <a:extLst>
                    <a:ext uri="{9D8B030D-6E8A-4147-A177-3AD203B41FA5}">
                      <a16:colId xmlns:a16="http://schemas.microsoft.com/office/drawing/2014/main" val="3750985430"/>
                    </a:ext>
                  </a:extLst>
                </a:gridCol>
              </a:tblGrid>
              <a:tr h="472085"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Company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Website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9379225"/>
                  </a:ext>
                </a:extLst>
              </a:tr>
              <a:tr h="442944">
                <a:tc>
                  <a:txBody>
                    <a:bodyPr/>
                    <a:lstStyle/>
                    <a:p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E.ON Next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Smartview3 IHD, Smartview4 IHD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GB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www.eonnext.com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/help/</a:t>
                      </a:r>
                      <a:r>
                        <a:rPr lang="en-GB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ihd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8139727"/>
                  </a:ext>
                </a:extLst>
              </a:tr>
              <a:tr h="442944">
                <a:tc>
                  <a:txBody>
                    <a:bodyPr/>
                    <a:lstStyle/>
                    <a:p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Chameleon Technology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IHD3 and IHD7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GB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chameleontechnology.co.uk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8622036"/>
                  </a:ext>
                </a:extLst>
              </a:tr>
              <a:tr h="442944">
                <a:tc>
                  <a:txBody>
                    <a:bodyPr/>
                    <a:lstStyle/>
                    <a:p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Eyedro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Eyedro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Home Energy Monitor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https://</a:t>
                      </a:r>
                      <a:r>
                        <a:rPr lang="en-GB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eyedro.com</a:t>
                      </a: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</a:p>
                  </a:txBody>
                  <a:tcPr marL="45720" marR="45720" anchor="ctr">
                    <a:lnL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7C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2898422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F2408EC-9D5F-3A6C-4890-F57C24FAD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349" y="4331235"/>
            <a:ext cx="7772400" cy="172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86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ack background with brown objects&#10;&#10;Description automatically generated">
            <a:extLst>
              <a:ext uri="{FF2B5EF4-FFF2-40B4-BE49-F238E27FC236}">
                <a16:creationId xmlns:a16="http://schemas.microsoft.com/office/drawing/2014/main" id="{C9D5F138-8171-149A-05AC-0178AE668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1" y="890254"/>
            <a:ext cx="7772400" cy="507749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8219ACE-7DC8-5CD9-84CC-3BC666403129}"/>
              </a:ext>
            </a:extLst>
          </p:cNvPr>
          <p:cNvCxnSpPr>
            <a:cxnSpLocks/>
          </p:cNvCxnSpPr>
          <p:nvPr/>
        </p:nvCxnSpPr>
        <p:spPr>
          <a:xfrm flipH="1">
            <a:off x="9344025" y="1254585"/>
            <a:ext cx="185738" cy="27417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F2808C5-9914-0911-B8AD-C68B676FC5A0}"/>
              </a:ext>
            </a:extLst>
          </p:cNvPr>
          <p:cNvSpPr txBox="1"/>
          <p:nvPr/>
        </p:nvSpPr>
        <p:spPr>
          <a:xfrm>
            <a:off x="9529763" y="1069919"/>
            <a:ext cx="1518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Bounce Guard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88CA37-0A86-D37C-6024-7F31BC1ACABE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6987686" y="2043113"/>
            <a:ext cx="156064" cy="41876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8B63403-0389-3873-0992-9D6036058FF8}"/>
              </a:ext>
            </a:extLst>
          </p:cNvPr>
          <p:cNvSpPr txBox="1"/>
          <p:nvPr/>
        </p:nvSpPr>
        <p:spPr>
          <a:xfrm>
            <a:off x="5336785" y="2277213"/>
            <a:ext cx="16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Mounting Hook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C368D0-62BE-9C4E-4F1E-3C877C269C12}"/>
              </a:ext>
            </a:extLst>
          </p:cNvPr>
          <p:cNvSpPr txBox="1"/>
          <p:nvPr/>
        </p:nvSpPr>
        <p:spPr>
          <a:xfrm>
            <a:off x="3314527" y="1912310"/>
            <a:ext cx="797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Type 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22398F-82DD-07F7-DF89-E9939A03B23A}"/>
              </a:ext>
            </a:extLst>
          </p:cNvPr>
          <p:cNvSpPr txBox="1"/>
          <p:nvPr/>
        </p:nvSpPr>
        <p:spPr>
          <a:xfrm>
            <a:off x="9657539" y="3244333"/>
            <a:ext cx="797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Type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270A182-F2D0-AD25-18D6-E4D1F7767579}"/>
              </a:ext>
            </a:extLst>
          </p:cNvPr>
          <p:cNvSpPr txBox="1"/>
          <p:nvPr/>
        </p:nvSpPr>
        <p:spPr>
          <a:xfrm>
            <a:off x="4937894" y="4596883"/>
            <a:ext cx="797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Type 3</a:t>
            </a:r>
          </a:p>
        </p:txBody>
      </p:sp>
    </p:spTree>
    <p:extLst>
      <p:ext uri="{BB962C8B-B14F-4D97-AF65-F5344CB8AC3E}">
        <p14:creationId xmlns:p14="http://schemas.microsoft.com/office/powerpoint/2010/main" val="3767007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wooden blocks&#10;&#10;Description automatically generated">
            <a:extLst>
              <a:ext uri="{FF2B5EF4-FFF2-40B4-BE49-F238E27FC236}">
                <a16:creationId xmlns:a16="http://schemas.microsoft.com/office/drawing/2014/main" id="{B5C5FE3B-5A5C-84F5-E7EA-313472E50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868" y="0"/>
            <a:ext cx="7536264" cy="6858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47B4A05-CACC-5614-1C4E-BE273ADB6840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3593115" y="4457701"/>
            <a:ext cx="207360" cy="41876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07A99EA-A391-736B-B382-17D7438C983F}"/>
              </a:ext>
            </a:extLst>
          </p:cNvPr>
          <p:cNvSpPr txBox="1"/>
          <p:nvPr/>
        </p:nvSpPr>
        <p:spPr>
          <a:xfrm>
            <a:off x="1993510" y="4691801"/>
            <a:ext cx="15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Mounting Base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FDDF8FE-558A-2546-B3CA-A32935B13477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3688657" y="546948"/>
            <a:ext cx="111818" cy="32458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83C585-8A3E-F4CB-90C6-3D353A32E869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4742945" y="362282"/>
            <a:ext cx="530137" cy="18466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26A5FC3-C5A5-5F8F-00F0-2F321A9F0DAC}"/>
              </a:ext>
            </a:extLst>
          </p:cNvPr>
          <p:cNvSpPr txBox="1"/>
          <p:nvPr/>
        </p:nvSpPr>
        <p:spPr>
          <a:xfrm>
            <a:off x="2858005" y="177616"/>
            <a:ext cx="1884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Mounting Column</a:t>
            </a:r>
          </a:p>
        </p:txBody>
      </p:sp>
    </p:spTree>
    <p:extLst>
      <p:ext uri="{BB962C8B-B14F-4D97-AF65-F5344CB8AC3E}">
        <p14:creationId xmlns:p14="http://schemas.microsoft.com/office/powerpoint/2010/main" val="286750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echanical model of a machine&#10;&#10;Description automatically generated with medium confidence">
            <a:extLst>
              <a:ext uri="{FF2B5EF4-FFF2-40B4-BE49-F238E27FC236}">
                <a16:creationId xmlns:a16="http://schemas.microsoft.com/office/drawing/2014/main" id="{567F09CC-661A-63C9-28F7-84D8C9C3A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370" y="563575"/>
            <a:ext cx="7772400" cy="573084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2DA0E49-E398-9A89-9C6D-F09A9D5B23F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4057651" y="1261730"/>
            <a:ext cx="528637" cy="28132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36CD9B1-2A32-B00C-4053-06BD09283572}"/>
              </a:ext>
            </a:extLst>
          </p:cNvPr>
          <p:cNvSpPr txBox="1"/>
          <p:nvPr/>
        </p:nvSpPr>
        <p:spPr>
          <a:xfrm>
            <a:off x="2645531" y="1077064"/>
            <a:ext cx="1412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Wheel Cover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FC9465-A042-AD07-1B7F-B864B1552D54}"/>
              </a:ext>
            </a:extLst>
          </p:cNvPr>
          <p:cNvSpPr txBox="1"/>
          <p:nvPr/>
        </p:nvSpPr>
        <p:spPr>
          <a:xfrm>
            <a:off x="5558833" y="440752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 Cog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DC702AE-0103-8C8D-3C77-890F339BC695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5828298" y="810084"/>
            <a:ext cx="267702" cy="3288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A62571F-0D69-1DF3-1F7B-F3F7A82DA66D}"/>
              </a:ext>
            </a:extLst>
          </p:cNvPr>
          <p:cNvSpPr txBox="1"/>
          <p:nvPr/>
        </p:nvSpPr>
        <p:spPr>
          <a:xfrm>
            <a:off x="6430026" y="871257"/>
            <a:ext cx="1228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 Board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76AA5D2-249B-DAF7-9A04-8A23827A64EA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6686550" y="1240589"/>
            <a:ext cx="357619" cy="16180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B2EF9DE-232B-15AE-B462-F83B0E2E0011}"/>
              </a:ext>
            </a:extLst>
          </p:cNvPr>
          <p:cNvSpPr txBox="1"/>
          <p:nvPr/>
        </p:nvSpPr>
        <p:spPr>
          <a:xfrm>
            <a:off x="7605714" y="1446396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LED Strip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7C07FD4-FFBB-55C9-BA5C-850FD686CBE9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7229475" y="1631062"/>
            <a:ext cx="376239" cy="18466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DA2C993-9345-4329-767D-E006427933FA}"/>
              </a:ext>
            </a:extLst>
          </p:cNvPr>
          <p:cNvSpPr txBox="1"/>
          <p:nvPr/>
        </p:nvSpPr>
        <p:spPr>
          <a:xfrm>
            <a:off x="8121114" y="2021535"/>
            <a:ext cx="1382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Wheel Stand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62768A3-1262-3441-C8B2-AF44CBABDF31}"/>
              </a:ext>
            </a:extLst>
          </p:cNvPr>
          <p:cNvCxnSpPr>
            <a:cxnSpLocks/>
            <a:stCxn id="23" idx="1"/>
          </p:cNvCxnSpPr>
          <p:nvPr/>
        </p:nvCxnSpPr>
        <p:spPr>
          <a:xfrm flipH="1">
            <a:off x="7915275" y="2206201"/>
            <a:ext cx="205839" cy="40841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E3D0342-211E-B162-5B27-375A0AB652B2}"/>
              </a:ext>
            </a:extLst>
          </p:cNvPr>
          <p:cNvSpPr txBox="1"/>
          <p:nvPr/>
        </p:nvSpPr>
        <p:spPr>
          <a:xfrm>
            <a:off x="806655" y="2614613"/>
            <a:ext cx="1724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Marble Platform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C7AC82B-495B-821F-77B2-7895EA3CB643}"/>
              </a:ext>
            </a:extLst>
          </p:cNvPr>
          <p:cNvCxnSpPr>
            <a:cxnSpLocks/>
          </p:cNvCxnSpPr>
          <p:nvPr/>
        </p:nvCxnSpPr>
        <p:spPr>
          <a:xfrm>
            <a:off x="2071688" y="2983945"/>
            <a:ext cx="364371" cy="29560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BA3193E-6DCD-662A-77D3-A35821FC5598}"/>
              </a:ext>
            </a:extLst>
          </p:cNvPr>
          <p:cNvSpPr txBox="1"/>
          <p:nvPr/>
        </p:nvSpPr>
        <p:spPr>
          <a:xfrm>
            <a:off x="1002037" y="4306715"/>
            <a:ext cx="1772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Platform Column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A2ED320-28BF-1368-26EE-304B7046B78A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2774702" y="4491381"/>
            <a:ext cx="225673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23C7B2B-C30A-24E2-0AD5-13ABCE8FFB31}"/>
              </a:ext>
            </a:extLst>
          </p:cNvPr>
          <p:cNvSpPr txBox="1"/>
          <p:nvPr/>
        </p:nvSpPr>
        <p:spPr>
          <a:xfrm>
            <a:off x="3301259" y="5411604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 Cog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147670A-9CA1-E0F0-2BA6-9FA9A730EED7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4242542" y="5411604"/>
            <a:ext cx="343746" cy="18466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DE8EAE2-0F95-6FF3-F34C-72A4171DF24D}"/>
              </a:ext>
            </a:extLst>
          </p:cNvPr>
          <p:cNvSpPr txBox="1"/>
          <p:nvPr/>
        </p:nvSpPr>
        <p:spPr>
          <a:xfrm>
            <a:off x="9134664" y="5049488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Rail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DF12BF9-56FC-7BE1-D94F-A99BA59846BB}"/>
              </a:ext>
            </a:extLst>
          </p:cNvPr>
          <p:cNvCxnSpPr>
            <a:cxnSpLocks/>
            <a:stCxn id="41" idx="1"/>
          </p:cNvCxnSpPr>
          <p:nvPr/>
        </p:nvCxnSpPr>
        <p:spPr>
          <a:xfrm flipH="1" flipV="1">
            <a:off x="8929688" y="5049488"/>
            <a:ext cx="204976" cy="18466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57512F0-C4F3-DBF2-AF9D-D7FF7C000084}"/>
              </a:ext>
            </a:extLst>
          </p:cNvPr>
          <p:cNvSpPr txBox="1"/>
          <p:nvPr/>
        </p:nvSpPr>
        <p:spPr>
          <a:xfrm>
            <a:off x="6532977" y="6036171"/>
            <a:ext cx="1963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Motor Holder Base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621EDB6-35E9-EA94-A52C-663B9EF15641}"/>
              </a:ext>
            </a:extLst>
          </p:cNvPr>
          <p:cNvCxnSpPr>
            <a:cxnSpLocks/>
          </p:cNvCxnSpPr>
          <p:nvPr/>
        </p:nvCxnSpPr>
        <p:spPr>
          <a:xfrm flipH="1" flipV="1">
            <a:off x="6269924" y="5880031"/>
            <a:ext cx="263053" cy="19223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33158AE2-3DD4-D053-3DA4-A874657AFB1F}"/>
              </a:ext>
            </a:extLst>
          </p:cNvPr>
          <p:cNvSpPr txBox="1"/>
          <p:nvPr/>
        </p:nvSpPr>
        <p:spPr>
          <a:xfrm>
            <a:off x="6453234" y="5461032"/>
            <a:ext cx="1623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Gearbox Motor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AD097FD-0A7F-FB6E-2F69-4864D3211BCA}"/>
              </a:ext>
            </a:extLst>
          </p:cNvPr>
          <p:cNvCxnSpPr>
            <a:cxnSpLocks/>
          </p:cNvCxnSpPr>
          <p:nvPr/>
        </p:nvCxnSpPr>
        <p:spPr>
          <a:xfrm flipH="1" flipV="1">
            <a:off x="6190181" y="5304892"/>
            <a:ext cx="263053" cy="19223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AB8A25C5-44D2-E356-50E3-B0A6E62EDFBE}"/>
              </a:ext>
            </a:extLst>
          </p:cNvPr>
          <p:cNvSpPr txBox="1"/>
          <p:nvPr/>
        </p:nvSpPr>
        <p:spPr>
          <a:xfrm>
            <a:off x="3694921" y="6124218"/>
            <a:ext cx="185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Motor Holder Top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53B0126-AC9E-BEFF-BAB9-DCB6CA8ED38F}"/>
              </a:ext>
            </a:extLst>
          </p:cNvPr>
          <p:cNvCxnSpPr>
            <a:cxnSpLocks/>
            <a:stCxn id="50" idx="0"/>
          </p:cNvCxnSpPr>
          <p:nvPr/>
        </p:nvCxnSpPr>
        <p:spPr>
          <a:xfrm flipV="1">
            <a:off x="4623862" y="4872038"/>
            <a:ext cx="645688" cy="125218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7FA4C6B9-C84E-A573-0BF1-449209E1A687}"/>
              </a:ext>
            </a:extLst>
          </p:cNvPr>
          <p:cNvCxnSpPr>
            <a:cxnSpLocks/>
          </p:cNvCxnSpPr>
          <p:nvPr/>
        </p:nvCxnSpPr>
        <p:spPr>
          <a:xfrm flipH="1" flipV="1">
            <a:off x="6816229" y="5234154"/>
            <a:ext cx="1397250" cy="26297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7F6475F-6444-1796-3445-94F5DE5BF9B6}"/>
              </a:ext>
            </a:extLst>
          </p:cNvPr>
          <p:cNvSpPr txBox="1"/>
          <p:nvPr/>
        </p:nvSpPr>
        <p:spPr>
          <a:xfrm>
            <a:off x="8174354" y="5356977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Marble Pipe</a:t>
            </a:r>
          </a:p>
        </p:txBody>
      </p:sp>
    </p:spTree>
    <p:extLst>
      <p:ext uri="{BB962C8B-B14F-4D97-AF65-F5344CB8AC3E}">
        <p14:creationId xmlns:p14="http://schemas.microsoft.com/office/powerpoint/2010/main" val="4023219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5693A16-03F8-BD88-FD9F-376E93BFF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1562100"/>
            <a:ext cx="5461000" cy="37338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3B198E-0B63-9F40-0425-9D45C2FE5C73}"/>
              </a:ext>
            </a:extLst>
          </p:cNvPr>
          <p:cNvCxnSpPr>
            <a:cxnSpLocks/>
          </p:cNvCxnSpPr>
          <p:nvPr/>
        </p:nvCxnSpPr>
        <p:spPr>
          <a:xfrm>
            <a:off x="6096000" y="2128838"/>
            <a:ext cx="319088" cy="61436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D06EE3E-3386-BB76-7778-29DCE53950E5}"/>
              </a:ext>
            </a:extLst>
          </p:cNvPr>
          <p:cNvSpPr txBox="1"/>
          <p:nvPr/>
        </p:nvSpPr>
        <p:spPr>
          <a:xfrm>
            <a:off x="5243878" y="1759506"/>
            <a:ext cx="1364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Copper Tape</a:t>
            </a:r>
          </a:p>
        </p:txBody>
      </p:sp>
    </p:spTree>
    <p:extLst>
      <p:ext uri="{BB962C8B-B14F-4D97-AF65-F5344CB8AC3E}">
        <p14:creationId xmlns:p14="http://schemas.microsoft.com/office/powerpoint/2010/main" val="1602997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7F9F7DF-4CC9-8430-2A43-94387857805C}"/>
              </a:ext>
            </a:extLst>
          </p:cNvPr>
          <p:cNvSpPr/>
          <p:nvPr/>
        </p:nvSpPr>
        <p:spPr>
          <a:xfrm>
            <a:off x="3048137" y="2761162"/>
            <a:ext cx="757237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14A760-DA7B-922B-DEA2-39811C2FEF34}"/>
              </a:ext>
            </a:extLst>
          </p:cNvPr>
          <p:cNvSpPr/>
          <p:nvPr/>
        </p:nvSpPr>
        <p:spPr>
          <a:xfrm>
            <a:off x="4243525" y="2761162"/>
            <a:ext cx="757237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DA3CC75-30AD-1BC3-172D-26E6A03174FF}"/>
              </a:ext>
            </a:extLst>
          </p:cNvPr>
          <p:cNvSpPr/>
          <p:nvPr/>
        </p:nvSpPr>
        <p:spPr>
          <a:xfrm>
            <a:off x="3531531" y="1817650"/>
            <a:ext cx="985838" cy="985838"/>
          </a:xfrm>
          <a:prstGeom prst="ellipse">
            <a:avLst/>
          </a:prstGeom>
          <a:solidFill>
            <a:schemeClr val="tx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Marble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6A2D6A-31DB-64E8-C704-669C4FE80793}"/>
              </a:ext>
            </a:extLst>
          </p:cNvPr>
          <p:cNvSpPr/>
          <p:nvPr/>
        </p:nvSpPr>
        <p:spPr>
          <a:xfrm>
            <a:off x="2249399" y="2941162"/>
            <a:ext cx="3485196" cy="48783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Back Board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A61364-8750-19A4-2CEB-6131DE592E93}"/>
              </a:ext>
            </a:extLst>
          </p:cNvPr>
          <p:cNvSpPr/>
          <p:nvPr/>
        </p:nvSpPr>
        <p:spPr>
          <a:xfrm>
            <a:off x="7175456" y="2761162"/>
            <a:ext cx="757237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C1BD2B-18BA-F8B7-8535-7D5BB8590BA4}"/>
              </a:ext>
            </a:extLst>
          </p:cNvPr>
          <p:cNvSpPr/>
          <p:nvPr/>
        </p:nvSpPr>
        <p:spPr>
          <a:xfrm>
            <a:off x="8370844" y="2761162"/>
            <a:ext cx="757237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736F85-909D-8948-33F0-70E23A6CFF6D}"/>
              </a:ext>
            </a:extLst>
          </p:cNvPr>
          <p:cNvSpPr/>
          <p:nvPr/>
        </p:nvSpPr>
        <p:spPr>
          <a:xfrm>
            <a:off x="7626397" y="1673959"/>
            <a:ext cx="985838" cy="985838"/>
          </a:xfrm>
          <a:prstGeom prst="ellipse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Marble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9A4385-9C55-CD80-136B-7B2E253DD70F}"/>
              </a:ext>
            </a:extLst>
          </p:cNvPr>
          <p:cNvSpPr/>
          <p:nvPr/>
        </p:nvSpPr>
        <p:spPr>
          <a:xfrm>
            <a:off x="6376718" y="2941162"/>
            <a:ext cx="3485196" cy="48783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Back Board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92F8521-3D46-369A-BD13-B1FE0AEAE329}"/>
              </a:ext>
            </a:extLst>
          </p:cNvPr>
          <p:cNvCxnSpPr>
            <a:cxnSpLocks/>
          </p:cNvCxnSpPr>
          <p:nvPr/>
        </p:nvCxnSpPr>
        <p:spPr>
          <a:xfrm>
            <a:off x="2730563" y="2146800"/>
            <a:ext cx="319088" cy="61436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9389960-C5A7-642F-BEB9-0135D1FFB5B2}"/>
              </a:ext>
            </a:extLst>
          </p:cNvPr>
          <p:cNvSpPr txBox="1"/>
          <p:nvPr/>
        </p:nvSpPr>
        <p:spPr>
          <a:xfrm>
            <a:off x="1878441" y="1777468"/>
            <a:ext cx="1364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Copper Tape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69DA63-FA73-4A16-3DB4-5C879FB715ED}"/>
              </a:ext>
            </a:extLst>
          </p:cNvPr>
          <p:cNvSpPr txBox="1"/>
          <p:nvPr/>
        </p:nvSpPr>
        <p:spPr>
          <a:xfrm>
            <a:off x="4262829" y="2697274"/>
            <a:ext cx="73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Ground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EFD3CA-65E9-E689-ABD5-1AA3D636783E}"/>
              </a:ext>
            </a:extLst>
          </p:cNvPr>
          <p:cNvSpPr txBox="1"/>
          <p:nvPr/>
        </p:nvSpPr>
        <p:spPr>
          <a:xfrm>
            <a:off x="3143119" y="2697273"/>
            <a:ext cx="6158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Signal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037ED87-F492-72F2-362F-2C4707C01F28}"/>
              </a:ext>
            </a:extLst>
          </p:cNvPr>
          <p:cNvSpPr txBox="1"/>
          <p:nvPr/>
        </p:nvSpPr>
        <p:spPr>
          <a:xfrm>
            <a:off x="8391661" y="2697273"/>
            <a:ext cx="73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Ground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39B19E-8858-064B-40FB-641DE9B964BB}"/>
              </a:ext>
            </a:extLst>
          </p:cNvPr>
          <p:cNvSpPr txBox="1"/>
          <p:nvPr/>
        </p:nvSpPr>
        <p:spPr>
          <a:xfrm>
            <a:off x="7271951" y="2697272"/>
            <a:ext cx="6158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Signal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9CDF660-2176-5628-E0B4-586EA0E9EF09}"/>
              </a:ext>
            </a:extLst>
          </p:cNvPr>
          <p:cNvCxnSpPr/>
          <p:nvPr/>
        </p:nvCxnSpPr>
        <p:spPr>
          <a:xfrm>
            <a:off x="2730563" y="3566160"/>
            <a:ext cx="0" cy="1371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BC65F4E-76B0-97B2-2E9D-66F061721117}"/>
              </a:ext>
            </a:extLst>
          </p:cNvPr>
          <p:cNvCxnSpPr>
            <a:cxnSpLocks/>
          </p:cNvCxnSpPr>
          <p:nvPr/>
        </p:nvCxnSpPr>
        <p:spPr>
          <a:xfrm>
            <a:off x="2730563" y="4937760"/>
            <a:ext cx="275388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D0F110C-73F6-EB03-AC56-922BF8EB9766}"/>
              </a:ext>
            </a:extLst>
          </p:cNvPr>
          <p:cNvSpPr txBox="1"/>
          <p:nvPr/>
        </p:nvSpPr>
        <p:spPr>
          <a:xfrm>
            <a:off x="2140256" y="4361208"/>
            <a:ext cx="568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C9D2BB3-954D-DA7B-779E-3714BDADB9B2}"/>
              </a:ext>
            </a:extLst>
          </p:cNvPr>
          <p:cNvSpPr txBox="1"/>
          <p:nvPr/>
        </p:nvSpPr>
        <p:spPr>
          <a:xfrm>
            <a:off x="2140256" y="356616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47BBC08-A15D-9341-B15F-B8CD2D2F4EF1}"/>
              </a:ext>
            </a:extLst>
          </p:cNvPr>
          <p:cNvCxnSpPr>
            <a:cxnSpLocks/>
          </p:cNvCxnSpPr>
          <p:nvPr/>
        </p:nvCxnSpPr>
        <p:spPr>
          <a:xfrm>
            <a:off x="2752924" y="4532811"/>
            <a:ext cx="2731523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89C98B1-8D67-C7ED-9E23-23D243109775}"/>
              </a:ext>
            </a:extLst>
          </p:cNvPr>
          <p:cNvCxnSpPr/>
          <p:nvPr/>
        </p:nvCxnSpPr>
        <p:spPr>
          <a:xfrm>
            <a:off x="6814883" y="3566160"/>
            <a:ext cx="0" cy="1371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C45ABF4-813C-B682-EA9A-A7627C881ED4}"/>
              </a:ext>
            </a:extLst>
          </p:cNvPr>
          <p:cNvCxnSpPr>
            <a:cxnSpLocks/>
          </p:cNvCxnSpPr>
          <p:nvPr/>
        </p:nvCxnSpPr>
        <p:spPr>
          <a:xfrm>
            <a:off x="6814883" y="4937760"/>
            <a:ext cx="275388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B908A9E-B610-38A0-8A18-3ED1D97EE15E}"/>
              </a:ext>
            </a:extLst>
          </p:cNvPr>
          <p:cNvSpPr txBox="1"/>
          <p:nvPr/>
        </p:nvSpPr>
        <p:spPr>
          <a:xfrm>
            <a:off x="6224576" y="4361208"/>
            <a:ext cx="568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956C951-3C5E-576F-883C-86799EFB4FCB}"/>
              </a:ext>
            </a:extLst>
          </p:cNvPr>
          <p:cNvSpPr txBox="1"/>
          <p:nvPr/>
        </p:nvSpPr>
        <p:spPr>
          <a:xfrm>
            <a:off x="6224576" y="356616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7AB8E44-1942-7527-457A-3ADF3FBBEE41}"/>
              </a:ext>
            </a:extLst>
          </p:cNvPr>
          <p:cNvCxnSpPr>
            <a:cxnSpLocks/>
          </p:cNvCxnSpPr>
          <p:nvPr/>
        </p:nvCxnSpPr>
        <p:spPr>
          <a:xfrm>
            <a:off x="6837244" y="3749040"/>
            <a:ext cx="2731523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3065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5715</TotalTime>
  <Words>344</Words>
  <Application>Microsoft Macintosh PowerPoint</Application>
  <PresentationFormat>Widescreen</PresentationFormat>
  <Paragraphs>126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Lim, Dongyoung</dc:creator>
  <cp:lastModifiedBy>Lim, Dongyoung</cp:lastModifiedBy>
  <cp:revision>5</cp:revision>
  <dcterms:created xsi:type="dcterms:W3CDTF">2023-08-21T14:47:48Z</dcterms:created>
  <dcterms:modified xsi:type="dcterms:W3CDTF">2023-08-25T14:03:33Z</dcterms:modified>
</cp:coreProperties>
</file>

<file path=docProps/thumbnail.jpeg>
</file>